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5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8" r:id="rId6"/>
    <p:sldId id="273" r:id="rId7"/>
    <p:sldId id="262" r:id="rId8"/>
    <p:sldId id="268" r:id="rId9"/>
    <p:sldId id="274" r:id="rId10"/>
    <p:sldId id="269" r:id="rId11"/>
    <p:sldId id="275" r:id="rId12"/>
    <p:sldId id="266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75870" autoAdjust="0"/>
  </p:normalViewPr>
  <p:slideViewPr>
    <p:cSldViewPr snapToGrid="0">
      <p:cViewPr varScale="1">
        <p:scale>
          <a:sx n="59" d="100"/>
          <a:sy n="59" d="100"/>
        </p:scale>
        <p:origin x="127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ardo Cepeda Raza" userId="208b54b2f9fc841d" providerId="LiveId" clId="{7B989F89-D93A-4EC6-A88A-A082B57FD2C2}"/>
    <pc:docChg chg="custSel delSld modSld">
      <pc:chgData name="Ricardo Cepeda Raza" userId="208b54b2f9fc841d" providerId="LiveId" clId="{7B989F89-D93A-4EC6-A88A-A082B57FD2C2}" dt="2022-12-15T18:52:48.608" v="106" actId="313"/>
      <pc:docMkLst>
        <pc:docMk/>
      </pc:docMkLst>
      <pc:sldChg chg="del">
        <pc:chgData name="Ricardo Cepeda Raza" userId="208b54b2f9fc841d" providerId="LiveId" clId="{7B989F89-D93A-4EC6-A88A-A082B57FD2C2}" dt="2022-12-15T18:51:25.587" v="78" actId="47"/>
        <pc:sldMkLst>
          <pc:docMk/>
          <pc:sldMk cId="332104327" sldId="259"/>
        </pc:sldMkLst>
      </pc:sldChg>
      <pc:sldChg chg="del">
        <pc:chgData name="Ricardo Cepeda Raza" userId="208b54b2f9fc841d" providerId="LiveId" clId="{7B989F89-D93A-4EC6-A88A-A082B57FD2C2}" dt="2022-12-15T18:51:27.437" v="79" actId="47"/>
        <pc:sldMkLst>
          <pc:docMk/>
          <pc:sldMk cId="1663780162" sldId="260"/>
        </pc:sldMkLst>
      </pc:sldChg>
      <pc:sldChg chg="del">
        <pc:chgData name="Ricardo Cepeda Raza" userId="208b54b2f9fc841d" providerId="LiveId" clId="{7B989F89-D93A-4EC6-A88A-A082B57FD2C2}" dt="2022-12-15T18:51:29.020" v="80" actId="47"/>
        <pc:sldMkLst>
          <pc:docMk/>
          <pc:sldMk cId="1429429409" sldId="261"/>
        </pc:sldMkLst>
      </pc:sldChg>
      <pc:sldChg chg="del">
        <pc:chgData name="Ricardo Cepeda Raza" userId="208b54b2f9fc841d" providerId="LiveId" clId="{7B989F89-D93A-4EC6-A88A-A082B57FD2C2}" dt="2022-12-15T18:51:22.150" v="76" actId="47"/>
        <pc:sldMkLst>
          <pc:docMk/>
          <pc:sldMk cId="4055079983" sldId="263"/>
        </pc:sldMkLst>
      </pc:sldChg>
      <pc:sldChg chg="del">
        <pc:chgData name="Ricardo Cepeda Raza" userId="208b54b2f9fc841d" providerId="LiveId" clId="{7B989F89-D93A-4EC6-A88A-A082B57FD2C2}" dt="2022-12-15T18:51:21.123" v="75" actId="47"/>
        <pc:sldMkLst>
          <pc:docMk/>
          <pc:sldMk cId="2619301236" sldId="264"/>
        </pc:sldMkLst>
      </pc:sldChg>
      <pc:sldChg chg="modSp mod">
        <pc:chgData name="Ricardo Cepeda Raza" userId="208b54b2f9fc841d" providerId="LiveId" clId="{7B989F89-D93A-4EC6-A88A-A082B57FD2C2}" dt="2022-12-15T18:52:48.608" v="106" actId="313"/>
        <pc:sldMkLst>
          <pc:docMk/>
          <pc:sldMk cId="1742861620" sldId="266"/>
        </pc:sldMkLst>
        <pc:spChg chg="mod">
          <ac:chgData name="Ricardo Cepeda Raza" userId="208b54b2f9fc841d" providerId="LiveId" clId="{7B989F89-D93A-4EC6-A88A-A082B57FD2C2}" dt="2022-12-15T18:52:28.059" v="100" actId="1076"/>
          <ac:spMkLst>
            <pc:docMk/>
            <pc:sldMk cId="1742861620" sldId="266"/>
            <ac:spMk id="2" creationId="{4518FC28-E0BD-4387-B8BE-9965D1A57FF1}"/>
          </ac:spMkLst>
        </pc:spChg>
        <pc:spChg chg="mod">
          <ac:chgData name="Ricardo Cepeda Raza" userId="208b54b2f9fc841d" providerId="LiveId" clId="{7B989F89-D93A-4EC6-A88A-A082B57FD2C2}" dt="2022-12-15T18:52:48.608" v="106" actId="313"/>
          <ac:spMkLst>
            <pc:docMk/>
            <pc:sldMk cId="1742861620" sldId="266"/>
            <ac:spMk id="3" creationId="{FED19BCA-B61F-4EA6-A1FB-CCA3BD8506FB}"/>
          </ac:spMkLst>
        </pc:spChg>
      </pc:sldChg>
      <pc:sldChg chg="modSp mod">
        <pc:chgData name="Ricardo Cepeda Raza" userId="208b54b2f9fc841d" providerId="LiveId" clId="{7B989F89-D93A-4EC6-A88A-A082B57FD2C2}" dt="2022-12-15T18:51:07.707" v="69" actId="20577"/>
        <pc:sldMkLst>
          <pc:docMk/>
          <pc:sldMk cId="2499682613" sldId="269"/>
        </pc:sldMkLst>
        <pc:spChg chg="mod">
          <ac:chgData name="Ricardo Cepeda Raza" userId="208b54b2f9fc841d" providerId="LiveId" clId="{7B989F89-D93A-4EC6-A88A-A082B57FD2C2}" dt="2022-12-15T18:51:07.707" v="69" actId="20577"/>
          <ac:spMkLst>
            <pc:docMk/>
            <pc:sldMk cId="2499682613" sldId="269"/>
            <ac:spMk id="7" creationId="{E7F1AE66-47AA-4110-86B9-0626D4953989}"/>
          </ac:spMkLst>
        </pc:spChg>
        <pc:spChg chg="mod">
          <ac:chgData name="Ricardo Cepeda Raza" userId="208b54b2f9fc841d" providerId="LiveId" clId="{7B989F89-D93A-4EC6-A88A-A082B57FD2C2}" dt="2022-12-15T18:51:04.475" v="65"/>
          <ac:spMkLst>
            <pc:docMk/>
            <pc:sldMk cId="2499682613" sldId="269"/>
            <ac:spMk id="8" creationId="{8BA5A93F-DCAE-40B8-8E94-3239A1A6A21A}"/>
          </ac:spMkLst>
        </pc:spChg>
      </pc:sldChg>
      <pc:sldChg chg="del">
        <pc:chgData name="Ricardo Cepeda Raza" userId="208b54b2f9fc841d" providerId="LiveId" clId="{7B989F89-D93A-4EC6-A88A-A082B57FD2C2}" dt="2022-12-15T18:51:23.430" v="77" actId="47"/>
        <pc:sldMkLst>
          <pc:docMk/>
          <pc:sldMk cId="2896385493" sldId="270"/>
        </pc:sldMkLst>
      </pc:sldChg>
      <pc:sldChg chg="modSp mod">
        <pc:chgData name="Ricardo Cepeda Raza" userId="208b54b2f9fc841d" providerId="LiveId" clId="{7B989F89-D93A-4EC6-A88A-A082B57FD2C2}" dt="2022-12-15T18:51:42.807" v="86" actId="20577"/>
        <pc:sldMkLst>
          <pc:docMk/>
          <pc:sldMk cId="1969787568" sldId="271"/>
        </pc:sldMkLst>
        <pc:spChg chg="mod">
          <ac:chgData name="Ricardo Cepeda Raza" userId="208b54b2f9fc841d" providerId="LiveId" clId="{7B989F89-D93A-4EC6-A88A-A082B57FD2C2}" dt="2022-12-15T18:51:35.926" v="81" actId="20577"/>
          <ac:spMkLst>
            <pc:docMk/>
            <pc:sldMk cId="1969787568" sldId="271"/>
            <ac:spMk id="3" creationId="{AF64C29E-DF30-4DC6-AB95-2016F9A703B6}"/>
          </ac:spMkLst>
        </pc:spChg>
        <pc:spChg chg="mod">
          <ac:chgData name="Ricardo Cepeda Raza" userId="208b54b2f9fc841d" providerId="LiveId" clId="{7B989F89-D93A-4EC6-A88A-A082B57FD2C2}" dt="2022-12-15T18:51:42.807" v="86" actId="20577"/>
          <ac:spMkLst>
            <pc:docMk/>
            <pc:sldMk cId="1969787568" sldId="271"/>
            <ac:spMk id="4" creationId="{A47C7382-18E7-4821-8C61-461D6BBE08FC}"/>
          </ac:spMkLst>
        </pc:spChg>
        <pc:spChg chg="mod">
          <ac:chgData name="Ricardo Cepeda Raza" userId="208b54b2f9fc841d" providerId="LiveId" clId="{7B989F89-D93A-4EC6-A88A-A082B57FD2C2}" dt="2022-12-15T18:51:39.623" v="82"/>
          <ac:spMkLst>
            <pc:docMk/>
            <pc:sldMk cId="1969787568" sldId="271"/>
            <ac:spMk id="5" creationId="{3990FA1B-5022-47AB-A0AE-8F5C5797997C}"/>
          </ac:spMkLst>
        </pc:spChg>
      </pc:sldChg>
      <pc:sldChg chg="addSp delSp modSp mod modNotesTx">
        <pc:chgData name="Ricardo Cepeda Raza" userId="208b54b2f9fc841d" providerId="LiveId" clId="{7B989F89-D93A-4EC6-A88A-A082B57FD2C2}" dt="2022-12-15T18:50:49.712" v="64" actId="20577"/>
        <pc:sldMkLst>
          <pc:docMk/>
          <pc:sldMk cId="3019011912" sldId="274"/>
        </pc:sldMkLst>
        <pc:spChg chg="mod">
          <ac:chgData name="Ricardo Cepeda Raza" userId="208b54b2f9fc841d" providerId="LiveId" clId="{7B989F89-D93A-4EC6-A88A-A082B57FD2C2}" dt="2022-12-15T18:50:29.939" v="8" actId="20577"/>
          <ac:spMkLst>
            <pc:docMk/>
            <pc:sldMk cId="3019011912" sldId="274"/>
            <ac:spMk id="3" creationId="{2F3119DC-3F13-3551-EC51-9C5AEB719CFA}"/>
          </ac:spMkLst>
        </pc:spChg>
        <pc:spChg chg="mod">
          <ac:chgData name="Ricardo Cepeda Raza" userId="208b54b2f9fc841d" providerId="LiveId" clId="{7B989F89-D93A-4EC6-A88A-A082B57FD2C2}" dt="2022-12-15T18:50:26.804" v="4"/>
          <ac:spMkLst>
            <pc:docMk/>
            <pc:sldMk cId="3019011912" sldId="274"/>
            <ac:spMk id="4" creationId="{A3EEBE11-12DE-D8B1-5BAC-09EF203E42C3}"/>
          </ac:spMkLst>
        </pc:spChg>
        <pc:spChg chg="del">
          <ac:chgData name="Ricardo Cepeda Raza" userId="208b54b2f9fc841d" providerId="LiveId" clId="{7B989F89-D93A-4EC6-A88A-A082B57FD2C2}" dt="2022-12-15T18:50:00.019" v="1" actId="478"/>
          <ac:spMkLst>
            <pc:docMk/>
            <pc:sldMk cId="3019011912" sldId="274"/>
            <ac:spMk id="6" creationId="{BE2F4919-8116-4857-EC33-EF5AAF44BB44}"/>
          </ac:spMkLst>
        </pc:spChg>
        <pc:picChg chg="add mod">
          <ac:chgData name="Ricardo Cepeda Raza" userId="208b54b2f9fc841d" providerId="LiveId" clId="{7B989F89-D93A-4EC6-A88A-A082B57FD2C2}" dt="2022-12-15T18:50:06.953" v="3" actId="1076"/>
          <ac:picMkLst>
            <pc:docMk/>
            <pc:sldMk cId="3019011912" sldId="274"/>
            <ac:picMk id="8" creationId="{D914B740-EF03-73AC-FD76-2FA33DA774EE}"/>
          </ac:picMkLst>
        </pc:picChg>
      </pc:sldChg>
      <pc:sldChg chg="modSp mod">
        <pc:chgData name="Ricardo Cepeda Raza" userId="208b54b2f9fc841d" providerId="LiveId" clId="{7B989F89-D93A-4EC6-A88A-A082B57FD2C2}" dt="2022-12-15T18:51:16.945" v="74" actId="20577"/>
        <pc:sldMkLst>
          <pc:docMk/>
          <pc:sldMk cId="2431690128" sldId="275"/>
        </pc:sldMkLst>
        <pc:spChg chg="mod">
          <ac:chgData name="Ricardo Cepeda Raza" userId="208b54b2f9fc841d" providerId="LiveId" clId="{7B989F89-D93A-4EC6-A88A-A082B57FD2C2}" dt="2022-12-15T18:51:16.945" v="74" actId="20577"/>
          <ac:spMkLst>
            <pc:docMk/>
            <pc:sldMk cId="2431690128" sldId="275"/>
            <ac:spMk id="4" creationId="{E5FB0841-5871-2A0F-2EA8-27ACD903861D}"/>
          </ac:spMkLst>
        </pc:spChg>
        <pc:spChg chg="mod">
          <ac:chgData name="Ricardo Cepeda Raza" userId="208b54b2f9fc841d" providerId="LiveId" clId="{7B989F89-D93A-4EC6-A88A-A082B57FD2C2}" dt="2022-12-15T18:51:13.515" v="70"/>
          <ac:spMkLst>
            <pc:docMk/>
            <pc:sldMk cId="2431690128" sldId="275"/>
            <ac:spMk id="5" creationId="{2D96AA9B-6CF2-5850-2279-7876373E6A97}"/>
          </ac:spMkLst>
        </pc:spChg>
      </pc:sldChg>
      <pc:sldMasterChg chg="delSldLayout">
        <pc:chgData name="Ricardo Cepeda Raza" userId="208b54b2f9fc841d" providerId="LiveId" clId="{7B989F89-D93A-4EC6-A88A-A082B57FD2C2}" dt="2022-12-15T18:51:29.020" v="80" actId="47"/>
        <pc:sldMasterMkLst>
          <pc:docMk/>
          <pc:sldMasterMk cId="1349607753" sldId="2147483695"/>
        </pc:sldMasterMkLst>
        <pc:sldLayoutChg chg="del">
          <pc:chgData name="Ricardo Cepeda Raza" userId="208b54b2f9fc841d" providerId="LiveId" clId="{7B989F89-D93A-4EC6-A88A-A082B57FD2C2}" dt="2022-12-15T18:51:21.123" v="75" actId="47"/>
          <pc:sldLayoutMkLst>
            <pc:docMk/>
            <pc:sldMasterMk cId="1349607753" sldId="2147483695"/>
            <pc:sldLayoutMk cId="3927588691" sldId="2147483716"/>
          </pc:sldLayoutMkLst>
        </pc:sldLayoutChg>
        <pc:sldLayoutChg chg="del">
          <pc:chgData name="Ricardo Cepeda Raza" userId="208b54b2f9fc841d" providerId="LiveId" clId="{7B989F89-D93A-4EC6-A88A-A082B57FD2C2}" dt="2022-12-15T18:51:22.150" v="76" actId="47"/>
          <pc:sldLayoutMkLst>
            <pc:docMk/>
            <pc:sldMasterMk cId="1349607753" sldId="2147483695"/>
            <pc:sldLayoutMk cId="3264875744" sldId="2147483717"/>
          </pc:sldLayoutMkLst>
        </pc:sldLayoutChg>
        <pc:sldLayoutChg chg="del">
          <pc:chgData name="Ricardo Cepeda Raza" userId="208b54b2f9fc841d" providerId="LiveId" clId="{7B989F89-D93A-4EC6-A88A-A082B57FD2C2}" dt="2022-12-15T18:51:23.430" v="77" actId="47"/>
          <pc:sldLayoutMkLst>
            <pc:docMk/>
            <pc:sldMasterMk cId="1349607753" sldId="2147483695"/>
            <pc:sldLayoutMk cId="714755234" sldId="2147483718"/>
          </pc:sldLayoutMkLst>
        </pc:sldLayoutChg>
        <pc:sldLayoutChg chg="del">
          <pc:chgData name="Ricardo Cepeda Raza" userId="208b54b2f9fc841d" providerId="LiveId" clId="{7B989F89-D93A-4EC6-A88A-A082B57FD2C2}" dt="2022-12-15T18:51:25.587" v="78" actId="47"/>
          <pc:sldLayoutMkLst>
            <pc:docMk/>
            <pc:sldMasterMk cId="1349607753" sldId="2147483695"/>
            <pc:sldLayoutMk cId="3216855196" sldId="2147483719"/>
          </pc:sldLayoutMkLst>
        </pc:sldLayoutChg>
        <pc:sldLayoutChg chg="del">
          <pc:chgData name="Ricardo Cepeda Raza" userId="208b54b2f9fc841d" providerId="LiveId" clId="{7B989F89-D93A-4EC6-A88A-A082B57FD2C2}" dt="2022-12-15T18:51:29.020" v="80" actId="47"/>
          <pc:sldLayoutMkLst>
            <pc:docMk/>
            <pc:sldMasterMk cId="1349607753" sldId="2147483695"/>
            <pc:sldLayoutMk cId="2952943265" sldId="2147483720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sv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mpetitions/aptos2019-blindness-detection/data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863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Criteria for success</a:t>
            </a:r>
            <a:endParaRPr lang="en-US" b="0" dirty="0">
              <a:effectLst/>
            </a:endParaRPr>
          </a:p>
          <a:p>
            <a:pPr lvl="1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model with the greatest accuracy score on the test set shall be used.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Scope of Solution Space</a:t>
            </a:r>
            <a:endParaRPr lang="en-US" b="0" dirty="0">
              <a:effectLst/>
            </a:endParaRPr>
          </a:p>
          <a:p>
            <a:pPr lvl="1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model will be applied on the train and test set of images.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Constraints</a:t>
            </a:r>
            <a:endParaRPr lang="en-US" b="0" dirty="0">
              <a:effectLst/>
            </a:endParaRPr>
          </a:p>
          <a:p>
            <a:pPr lvl="1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The capacity of my personal computer for training.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Stakeholders</a:t>
            </a:r>
            <a:endParaRPr lang="en-US" b="0" dirty="0">
              <a:effectLst/>
            </a:endParaRPr>
          </a:p>
          <a:p>
            <a:pPr lvl="1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Public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Data Sources</a:t>
            </a:r>
            <a:endParaRPr lang="en-US" b="0" dirty="0">
              <a:effectLst/>
            </a:endParaRPr>
          </a:p>
          <a:p>
            <a:pPr lvl="1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Data acquired from </a:t>
            </a:r>
            <a:r>
              <a:rPr lang="en-US" sz="1800" b="0" i="0" u="sng" strike="noStrike" dirty="0">
                <a:solidFill>
                  <a:srgbClr val="0563C1"/>
                </a:solidFill>
                <a:effectLst/>
                <a:latin typeface="Calibri" panose="020F0502020204030204" pitchFamily="34" charset="0"/>
                <a:hlinkClick r:id="rId3"/>
              </a:rPr>
              <a:t>Kaggle</a:t>
            </a:r>
            <a:endParaRPr lang="en-US" sz="18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415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model has been trained for 25 EPOCHS. It took hours.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300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smtClean="0"/>
              <a:pPr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F6CC91C-CB94-021B-D1A4-96CC6425ED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617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503883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703441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330190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622055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94805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043529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291220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744273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7446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362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478505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52321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344264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974097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870388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47626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79755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857702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077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  <p:sldLayoutId id="2147483714" r:id="rId19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Diabetic retinopathy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Ricardo Cepeda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C7382-18E7-4821-8C61-461D6BBE0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0FA1B-5022-47AB-A0AE-8F5C57979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b="1" i="0" kern="1200" dirty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rPr>
              <a:t>DIABETIC RETINOPATHY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1" y="1960200"/>
            <a:ext cx="8686800" cy="14688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1011" y="3921457"/>
            <a:ext cx="8686801" cy="1716324"/>
          </a:xfrm>
        </p:spPr>
        <p:txBody>
          <a:bodyPr>
            <a:normAutofit/>
          </a:bodyPr>
          <a:lstStyle/>
          <a:p>
            <a:r>
              <a:rPr lang="en-US" dirty="0"/>
              <a:t>Million of people suffer from diabetic retinopathy.</a:t>
            </a:r>
          </a:p>
          <a:p>
            <a:r>
              <a:rPr lang="en-US" dirty="0"/>
              <a:t> the leading cause of blindness among working aged adults.</a:t>
            </a:r>
          </a:p>
          <a:p>
            <a:r>
              <a:rPr lang="en-US" dirty="0"/>
              <a:t>Diabetic retinopathy is a diabetes complication that affects </a:t>
            </a:r>
            <a:r>
              <a:rPr lang="en-US" b="1" dirty="0"/>
              <a:t>eyes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12647-CCB2-45E2-A9CB-A868F4904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DIABETIC RETINOPATHY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ounded Rectangle 7">
            <a:extLst>
              <a:ext uri="{FF2B5EF4-FFF2-40B4-BE49-F238E27FC236}">
                <a16:creationId xmlns:a16="http://schemas.microsoft.com/office/drawing/2014/main" id="{D82A7942-5631-47FC-9908-0E14371AE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20720"/>
            <a:ext cx="10928687" cy="5593813"/>
          </a:xfrm>
          <a:prstGeom prst="roundRect">
            <a:avLst>
              <a:gd name="adj" fmla="val 3812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EFF695CD-16DF-B4F2-DF86-23C7F1983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48286" y="877685"/>
            <a:ext cx="8095427" cy="507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EC5CB7-0042-6CEE-E148-7E93D911A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316131"/>
            <a:ext cx="7543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i="0" kern="1200" dirty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rPr>
              <a:t>DIABETIC RETINOPATHY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324952-E739-F184-E3B6-2B8040767C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7612" y="6316131"/>
            <a:ext cx="1600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03C3BA-7D14-E782-36DB-688713E59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316131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90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8" y="2674961"/>
            <a:ext cx="5696011" cy="1621811"/>
          </a:xfrm>
        </p:spPr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20587" y="4823346"/>
            <a:ext cx="8676222" cy="1905000"/>
          </a:xfrm>
        </p:spPr>
        <p:txBody>
          <a:bodyPr/>
          <a:lstStyle/>
          <a:p>
            <a:r>
              <a:rPr lang="en-US" dirty="0"/>
              <a:t>To build a machine learning model to speed up disease detection.</a:t>
            </a:r>
          </a:p>
        </p:txBody>
      </p:sp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D044-C704-4974-935B-AE3D7EFC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Batch of images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1C5DA4-E01B-D72E-20E5-3B0F01741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57" y="1377244"/>
            <a:ext cx="10916463" cy="286557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8FAD6D3-B1FB-463D-87D0-FA9A4AEA1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1412" y="6217920"/>
            <a:ext cx="7543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1" i="0" kern="120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A672774E-BCBF-4B44-9E79-28E9153ABA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7612" y="6217920"/>
            <a:ext cx="1600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/>
              <a:t>20XX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D5843A7-CBF3-441B-919C-8467B2BB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A49DFD55-3C28-40EF-9E31-A92D2E4017FF}" type="slidenum">
              <a:rPr lang="en-US" smtClean="0"/>
              <a:pPr defTabSz="914400"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579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7CE70-E6C6-6DF5-D8D8-0DEA90BCF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 loss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3119DC-3F13-3551-EC51-9C5AEB719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EEBE11-12DE-D8B1-5BAC-09EF203E4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b="1" i="0" kern="1200" dirty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rPr>
              <a:t>DIABETIC RETINOPATHY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A16DC4-8129-DAB2-3968-D7ECE20A5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14B740-EF03-73AC-FD76-2FA33DA77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417" y="2021906"/>
            <a:ext cx="5615989" cy="378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011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F1AE66-47AA-4110-86B9-0626D4953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5A93F-DCAE-40B8-8E94-3239A1A6A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b="1" i="0" kern="1200" dirty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rPr>
              <a:t>DIABETIC RETINOPATHY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91613-153A-4005-9F4D-2F185AE5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6" name="Table 9">
            <a:extLst>
              <a:ext uri="{FF2B5EF4-FFF2-40B4-BE49-F238E27FC236}">
                <a16:creationId xmlns:a16="http://schemas.microsoft.com/office/drawing/2014/main" id="{137C12B7-A139-FE60-A22D-A4664C299A91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2352810977"/>
              </p:ext>
            </p:extLst>
          </p:nvPr>
        </p:nvGraphicFramePr>
        <p:xfrm>
          <a:off x="838200" y="2111375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582000260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8846322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Ground Truth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Prediction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7543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Mild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832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Proliferative_DR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38956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No_DR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No_DR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606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1130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No_DR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No_DR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826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No_DR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4910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9682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38050-D52B-279C-8A98-404610802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accuracy on test set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679E6038-AB4C-73E3-6B9A-16AEB966BD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1226914"/>
              </p:ext>
            </p:extLst>
          </p:nvPr>
        </p:nvGraphicFramePr>
        <p:xfrm>
          <a:off x="1141413" y="2667000"/>
          <a:ext cx="990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53000">
                  <a:extLst>
                    <a:ext uri="{9D8B030D-6E8A-4147-A177-3AD203B41FA5}">
                      <a16:colId xmlns:a16="http://schemas.microsoft.com/office/drawing/2014/main" val="2223185108"/>
                    </a:ext>
                  </a:extLst>
                </a:gridCol>
                <a:gridCol w="4953000">
                  <a:extLst>
                    <a:ext uri="{9D8B030D-6E8A-4147-A177-3AD203B41FA5}">
                      <a16:colId xmlns:a16="http://schemas.microsoft.com/office/drawing/2014/main" val="1821426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Severity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658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for class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No_DR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81.8 %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5463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for class Mild 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70.4 %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66093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for class Moderate: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33.5 %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906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for class Severe: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12.8 %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3623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Accuracy for class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Proliferative_DR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28.6 %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467886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B0841-5871-2A0F-2EA8-27ACD903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6AA9B-6CF2-5850-2279-7876373E6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b="1" i="0" kern="1200" dirty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rPr>
              <a:t>DIABETIC RETINOPATHY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C995D-C59E-50E9-B68C-41FC97051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690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8FC28-E0BD-4387-B8BE-9965D1A5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1423137"/>
            <a:ext cx="8686800" cy="14688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19BCA-B61F-4EA6-A1FB-CCA3BD850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1011" y="3333919"/>
            <a:ext cx="8686801" cy="2303862"/>
          </a:xfrm>
        </p:spPr>
        <p:txBody>
          <a:bodyPr>
            <a:normAutofit fontScale="25000" lnSpcReduction="20000"/>
          </a:bodyPr>
          <a:lstStyle/>
          <a:p>
            <a:r>
              <a:rPr lang="en-US" sz="7200" dirty="0">
                <a:effectLst/>
              </a:rPr>
              <a:t>On average we get an accuracy of 69.0 %. This can be the result of many constraints. First, training on a average laptop takes a long time. I tried uploading all the eye images to a cloud service, but I could not get it done due to every time the connection was lost and I had to reupload the images. The cloud service that I used is </a:t>
            </a:r>
            <a:r>
              <a:rPr lang="en-US" sz="7200" i="1" dirty="0" err="1">
                <a:effectLst/>
              </a:rPr>
              <a:t>PaperSpace</a:t>
            </a:r>
            <a:r>
              <a:rPr lang="en-US" sz="7200" dirty="0">
                <a:effectLst/>
              </a:rPr>
              <a:t> which is recommended by Springboard. Secondly, The number of images I think was not enough for training. I think </a:t>
            </a:r>
            <a:r>
              <a:rPr lang="en-US" sz="7200">
                <a:effectLst/>
              </a:rPr>
              <a:t>the model </a:t>
            </a:r>
            <a:r>
              <a:rPr lang="en-US" sz="7200" dirty="0">
                <a:effectLst/>
              </a:rPr>
              <a:t>would have done better if there were more images for the 'moderate', 'severe', and 'proliferative DR' classes. For further work, I recommend using a different cloud service for storage and to get more images.</a:t>
            </a:r>
          </a:p>
          <a:p>
            <a:br>
              <a:rPr lang="en-US" dirty="0">
                <a:effectLst/>
              </a:rPr>
            </a:b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60550-EE65-43CE-B899-F421E7428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5E32A-1A8C-43D2-9C6E-12887B4DE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8313-9270-4128-8674-3A3E42B8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8616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8454</TotalTime>
  <Words>371</Words>
  <Application>Microsoft Office PowerPoint</Application>
  <PresentationFormat>Widescreen</PresentationFormat>
  <Paragraphs>80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Mesh</vt:lpstr>
      <vt:lpstr>Diabetic retinopathy</vt:lpstr>
      <vt:lpstr>INTRODUCTION</vt:lpstr>
      <vt:lpstr>PowerPoint Presentation</vt:lpstr>
      <vt:lpstr>PRIMARY GOALS</vt:lpstr>
      <vt:lpstr>Batch of images</vt:lpstr>
      <vt:lpstr>Train loss</vt:lpstr>
      <vt:lpstr>Model performance</vt:lpstr>
      <vt:lpstr>General accuracy on test set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Diabetic retinopathy</dc:title>
  <dc:creator>Ricardo Cepeda Raza</dc:creator>
  <cp:lastModifiedBy>Ricardo Cepeda Raza</cp:lastModifiedBy>
  <cp:revision>1</cp:revision>
  <dcterms:created xsi:type="dcterms:W3CDTF">2022-12-08T00:57:23Z</dcterms:created>
  <dcterms:modified xsi:type="dcterms:W3CDTF">2022-12-15T18:52:49Z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